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4"/>
  </p:notesMasterIdLst>
  <p:sldIdLst>
    <p:sldId id="399"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6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643BFC-4FCC-9CE5-B538-613455B1A162}" name="Keck, Anna S" initials="KAS" userId="S::akeck@illinois.edu::15509883-c595-4af9-9825-64f2b2a527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127"/>
    <a:srgbClr val="CC0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87" autoAdjust="0"/>
    <p:restoredTop sz="90986" autoAdjust="0"/>
  </p:normalViewPr>
  <p:slideViewPr>
    <p:cSldViewPr snapToGrid="0">
      <p:cViewPr varScale="1">
        <p:scale>
          <a:sx n="107" d="100"/>
          <a:sy n="107" d="100"/>
        </p:scale>
        <p:origin x="1256" y="176"/>
      </p:cViewPr>
      <p:guideLst>
        <p:guide orient="horz" pos="2184"/>
        <p:guide pos="2862"/>
      </p:guideLst>
    </p:cSldViewPr>
  </p:slideViewPr>
  <p:notesTextViewPr>
    <p:cViewPr>
      <p:scale>
        <a:sx n="1" d="1"/>
        <a:sy n="1" d="1"/>
      </p:scale>
      <p:origin x="0" y="0"/>
    </p:cViewPr>
  </p:notesTextViewPr>
  <p:sorterViewPr>
    <p:cViewPr>
      <p:scale>
        <a:sx n="100" d="100"/>
        <a:sy n="100" d="100"/>
      </p:scale>
      <p:origin x="0" y="-35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76FC9-1966-43DC-9518-02F9FF406BD0}" type="datetimeFigureOut">
              <a:rPr lang="en-US" smtClean="0"/>
              <a:t>4/17/24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08F96-40F8-423C-AD11-EE0C87715911}" type="slidenum">
              <a:rPr lang="en-US" smtClean="0"/>
              <a:t>‹#›</a:t>
            </a:fld>
            <a:endParaRPr lang="en-US"/>
          </a:p>
        </p:txBody>
      </p:sp>
    </p:spTree>
    <p:extLst>
      <p:ext uri="{BB962C8B-B14F-4D97-AF65-F5344CB8AC3E}">
        <p14:creationId xmlns:p14="http://schemas.microsoft.com/office/powerpoint/2010/main" val="376902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08F96-40F8-423C-AD11-EE0C87715911}" type="slidenum">
              <a:rPr lang="en-US" smtClean="0"/>
              <a:t>1</a:t>
            </a:fld>
            <a:endParaRPr lang="en-US"/>
          </a:p>
        </p:txBody>
      </p:sp>
    </p:spTree>
    <p:extLst>
      <p:ext uri="{BB962C8B-B14F-4D97-AF65-F5344CB8AC3E}">
        <p14:creationId xmlns:p14="http://schemas.microsoft.com/office/powerpoint/2010/main" val="675239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04B3E-05FE-BC40-A026-29AD4B88014A}"/>
              </a:ext>
            </a:extLst>
          </p:cNvPr>
          <p:cNvSpPr>
            <a:spLocks noGrp="1"/>
          </p:cNvSpPr>
          <p:nvPr>
            <p:ph type="ctrTitle" hasCustomPrompt="1"/>
          </p:nvPr>
        </p:nvSpPr>
        <p:spPr>
          <a:xfrm>
            <a:off x="4341603" y="717917"/>
            <a:ext cx="4503460" cy="2387600"/>
          </a:xfrm>
        </p:spPr>
        <p:txBody>
          <a:bodyPr anchor="b">
            <a:normAutofit/>
          </a:bodyPr>
          <a:lstStyle>
            <a:lvl1pPr algn="l">
              <a:defRPr sz="3000">
                <a:solidFill>
                  <a:schemeClr val="bg1"/>
                </a:solidFill>
              </a:defRPr>
            </a:lvl1pPr>
          </a:lstStyle>
          <a:p>
            <a:pPr algn="l"/>
            <a:r>
              <a:rPr lang="en-US" sz="3000" b="1" dirty="0">
                <a:solidFill>
                  <a:schemeClr val="bg1"/>
                </a:solidFill>
                <a:latin typeface="Georgia" charset="0"/>
                <a:ea typeface="Georgia" charset="0"/>
                <a:cs typeface="Georgia" charset="0"/>
              </a:rPr>
              <a:t>Title Here:</a:t>
            </a:r>
            <a:br>
              <a:rPr lang="en-US" sz="3000" b="1" dirty="0">
                <a:solidFill>
                  <a:schemeClr val="bg1"/>
                </a:solidFill>
                <a:latin typeface="Georgia" charset="0"/>
                <a:ea typeface="Georgia" charset="0"/>
                <a:cs typeface="Georgia" charset="0"/>
              </a:rPr>
            </a:br>
            <a:r>
              <a:rPr lang="en-US" sz="3000" b="1" dirty="0">
                <a:solidFill>
                  <a:schemeClr val="bg1"/>
                </a:solidFill>
                <a:latin typeface="Georgia" charset="0"/>
                <a:ea typeface="Georgia" charset="0"/>
                <a:cs typeface="Georgia" charset="0"/>
              </a:rPr>
              <a:t>Tell Your</a:t>
            </a:r>
            <a:br>
              <a:rPr lang="en-US" sz="3000" b="1" dirty="0">
                <a:solidFill>
                  <a:schemeClr val="bg1"/>
                </a:solidFill>
                <a:latin typeface="Georgia" charset="0"/>
                <a:ea typeface="Georgia" charset="0"/>
                <a:cs typeface="Georgia" charset="0"/>
              </a:rPr>
            </a:br>
            <a:r>
              <a:rPr lang="en-US" sz="3000" b="1" dirty="0">
                <a:solidFill>
                  <a:schemeClr val="bg1"/>
                </a:solidFill>
                <a:latin typeface="Georgia" charset="0"/>
                <a:ea typeface="Georgia" charset="0"/>
                <a:cs typeface="Georgia" charset="0"/>
              </a:rPr>
              <a:t>Illinois Story</a:t>
            </a:r>
          </a:p>
        </p:txBody>
      </p:sp>
      <p:sp>
        <p:nvSpPr>
          <p:cNvPr id="3" name="Subtitle 2">
            <a:extLst>
              <a:ext uri="{FF2B5EF4-FFF2-40B4-BE49-F238E27FC236}">
                <a16:creationId xmlns:a16="http://schemas.microsoft.com/office/drawing/2014/main" id="{70B06D34-F359-A148-AC7D-6349C14C4C1E}"/>
              </a:ext>
            </a:extLst>
          </p:cNvPr>
          <p:cNvSpPr>
            <a:spLocks noGrp="1"/>
          </p:cNvSpPr>
          <p:nvPr>
            <p:ph type="subTitle" idx="1" hasCustomPrompt="1"/>
          </p:nvPr>
        </p:nvSpPr>
        <p:spPr>
          <a:xfrm>
            <a:off x="4341602" y="3197594"/>
            <a:ext cx="4503461" cy="363293"/>
          </a:xfrm>
        </p:spPr>
        <p:txBody>
          <a:bodyPr>
            <a:normAutofit/>
          </a:bodyPr>
          <a:lstStyle>
            <a:lvl1pPr marL="0" indent="0" algn="l">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a:t>
            </a:r>
          </a:p>
        </p:txBody>
      </p:sp>
      <p:sp>
        <p:nvSpPr>
          <p:cNvPr id="7" name="Title 1">
            <a:extLst>
              <a:ext uri="{FF2B5EF4-FFF2-40B4-BE49-F238E27FC236}">
                <a16:creationId xmlns:a16="http://schemas.microsoft.com/office/drawing/2014/main" id="{F27150F4-4275-2249-98FF-EC09CEA97227}"/>
              </a:ext>
            </a:extLst>
          </p:cNvPr>
          <p:cNvSpPr txBox="1">
            <a:spLocks/>
          </p:cNvSpPr>
          <p:nvPr userDrawn="1"/>
        </p:nvSpPr>
        <p:spPr>
          <a:xfrm>
            <a:off x="77334" y="1059545"/>
            <a:ext cx="4565914" cy="202225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000" b="1" dirty="0">
              <a:solidFill>
                <a:schemeClr val="bg1"/>
              </a:solidFill>
              <a:latin typeface="Georgia" charset="0"/>
              <a:ea typeface="Georgia" charset="0"/>
              <a:cs typeface="Georgia" charset="0"/>
            </a:endParaRPr>
          </a:p>
        </p:txBody>
      </p:sp>
      <p:pic>
        <p:nvPicPr>
          <p:cNvPr id="11" name="Picture 10">
            <a:extLst>
              <a:ext uri="{FF2B5EF4-FFF2-40B4-BE49-F238E27FC236}">
                <a16:creationId xmlns:a16="http://schemas.microsoft.com/office/drawing/2014/main" id="{2A486312-C84F-B348-B509-F9410BA894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541" y="6169758"/>
            <a:ext cx="1843813" cy="320040"/>
          </a:xfrm>
          <a:prstGeom prst="rect">
            <a:avLst/>
          </a:prstGeom>
        </p:spPr>
      </p:pic>
    </p:spTree>
    <p:extLst>
      <p:ext uri="{BB962C8B-B14F-4D97-AF65-F5344CB8AC3E}">
        <p14:creationId xmlns:p14="http://schemas.microsoft.com/office/powerpoint/2010/main" val="104604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93AE-915A-F049-A2C0-FEDB0D0E9B0E}"/>
              </a:ext>
            </a:extLst>
          </p:cNvPr>
          <p:cNvSpPr>
            <a:spLocks noGrp="1"/>
          </p:cNvSpPr>
          <p:nvPr>
            <p:ph type="title" hasCustomPrompt="1"/>
          </p:nvPr>
        </p:nvSpPr>
        <p:spPr>
          <a:xfrm>
            <a:off x="307732" y="365127"/>
            <a:ext cx="8510954" cy="1325563"/>
          </a:xfrm>
        </p:spPr>
        <p:txBody>
          <a:bodyPr/>
          <a:lstStyle>
            <a:lvl1pPr algn="l">
              <a:defRPr/>
            </a:lvl1pPr>
          </a:lstStyle>
          <a:p>
            <a:r>
              <a:rPr lang="en-US" dirty="0"/>
              <a:t>Hello.</a:t>
            </a:r>
          </a:p>
        </p:txBody>
      </p:sp>
      <p:sp>
        <p:nvSpPr>
          <p:cNvPr id="3" name="Content Placeholder 2">
            <a:extLst>
              <a:ext uri="{FF2B5EF4-FFF2-40B4-BE49-F238E27FC236}">
                <a16:creationId xmlns:a16="http://schemas.microsoft.com/office/drawing/2014/main" id="{5AD67649-5DF2-5E4A-A865-8EFA693C8ABD}"/>
              </a:ext>
            </a:extLst>
          </p:cNvPr>
          <p:cNvSpPr>
            <a:spLocks noGrp="1"/>
          </p:cNvSpPr>
          <p:nvPr>
            <p:ph idx="1"/>
          </p:nvPr>
        </p:nvSpPr>
        <p:spPr>
          <a:xfrm>
            <a:off x="307732" y="1825625"/>
            <a:ext cx="8510954" cy="38102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D623E8-CC10-9F4A-BC8A-3C4EEEAFDAEF}"/>
              </a:ext>
            </a:extLst>
          </p:cNvPr>
          <p:cNvSpPr>
            <a:spLocks noGrp="1"/>
          </p:cNvSpPr>
          <p:nvPr>
            <p:ph type="sldNum" sz="quarter" idx="12"/>
          </p:nvPr>
        </p:nvSpPr>
        <p:spPr>
          <a:xfrm>
            <a:off x="6761285" y="6176965"/>
            <a:ext cx="2057400" cy="365125"/>
          </a:xfrm>
        </p:spPr>
        <p:txBody>
          <a:bodyPr/>
          <a:lstStyle>
            <a:lvl1pPr>
              <a:defRPr>
                <a:solidFill>
                  <a:schemeClr val="bg1"/>
                </a:solidFill>
              </a:defRPr>
            </a:lvl1pPr>
          </a:lstStyle>
          <a:p>
            <a:fld id="{AB8F9A79-7974-0540-80EB-A7A1E8E1A4A2}" type="slidenum">
              <a:rPr lang="en-US" smtClean="0"/>
              <a:pPr/>
              <a:t>‹#›</a:t>
            </a:fld>
            <a:endParaRPr lang="en-US"/>
          </a:p>
        </p:txBody>
      </p:sp>
    </p:spTree>
    <p:extLst>
      <p:ext uri="{BB962C8B-B14F-4D97-AF65-F5344CB8AC3E}">
        <p14:creationId xmlns:p14="http://schemas.microsoft.com/office/powerpoint/2010/main" val="178162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93AE-915A-F049-A2C0-FEDB0D0E9B0E}"/>
              </a:ext>
            </a:extLst>
          </p:cNvPr>
          <p:cNvSpPr>
            <a:spLocks noGrp="1"/>
          </p:cNvSpPr>
          <p:nvPr>
            <p:ph type="title" hasCustomPrompt="1"/>
          </p:nvPr>
        </p:nvSpPr>
        <p:spPr>
          <a:xfrm>
            <a:off x="307732" y="365127"/>
            <a:ext cx="7139354" cy="1325563"/>
          </a:xfrm>
        </p:spPr>
        <p:txBody>
          <a:bodyPr/>
          <a:lstStyle>
            <a:lvl1pPr algn="l">
              <a:defRPr/>
            </a:lvl1pPr>
          </a:lstStyle>
          <a:p>
            <a:r>
              <a:rPr lang="en-US" dirty="0"/>
              <a:t>Hello.</a:t>
            </a:r>
          </a:p>
        </p:txBody>
      </p:sp>
      <p:sp>
        <p:nvSpPr>
          <p:cNvPr id="3" name="Content Placeholder 2">
            <a:extLst>
              <a:ext uri="{FF2B5EF4-FFF2-40B4-BE49-F238E27FC236}">
                <a16:creationId xmlns:a16="http://schemas.microsoft.com/office/drawing/2014/main" id="{5AD67649-5DF2-5E4A-A865-8EFA693C8ABD}"/>
              </a:ext>
            </a:extLst>
          </p:cNvPr>
          <p:cNvSpPr>
            <a:spLocks noGrp="1"/>
          </p:cNvSpPr>
          <p:nvPr>
            <p:ph idx="1"/>
          </p:nvPr>
        </p:nvSpPr>
        <p:spPr>
          <a:xfrm>
            <a:off x="307732" y="1825626"/>
            <a:ext cx="7139354" cy="4161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03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04B3E-05FE-BC40-A026-29AD4B88014A}"/>
              </a:ext>
            </a:extLst>
          </p:cNvPr>
          <p:cNvSpPr>
            <a:spLocks noGrp="1"/>
          </p:cNvSpPr>
          <p:nvPr>
            <p:ph type="ctrTitle" hasCustomPrompt="1"/>
          </p:nvPr>
        </p:nvSpPr>
        <p:spPr>
          <a:xfrm>
            <a:off x="4341603" y="717917"/>
            <a:ext cx="4503460" cy="2387600"/>
          </a:xfrm>
        </p:spPr>
        <p:txBody>
          <a:bodyPr anchor="b">
            <a:normAutofit/>
          </a:bodyPr>
          <a:lstStyle>
            <a:lvl1pPr algn="l">
              <a:defRPr sz="3000">
                <a:solidFill>
                  <a:schemeClr val="bg1"/>
                </a:solidFill>
              </a:defRPr>
            </a:lvl1pPr>
          </a:lstStyle>
          <a:p>
            <a:pPr algn="l"/>
            <a:r>
              <a:rPr lang="en-US" sz="3000" b="1" dirty="0">
                <a:solidFill>
                  <a:schemeClr val="bg1"/>
                </a:solidFill>
                <a:latin typeface="Georgia" charset="0"/>
                <a:ea typeface="Georgia" charset="0"/>
                <a:cs typeface="Georgia" charset="0"/>
              </a:rPr>
              <a:t>Title Here:</a:t>
            </a:r>
            <a:br>
              <a:rPr lang="en-US" sz="3000" b="1" dirty="0">
                <a:solidFill>
                  <a:schemeClr val="bg1"/>
                </a:solidFill>
                <a:latin typeface="Georgia" charset="0"/>
                <a:ea typeface="Georgia" charset="0"/>
                <a:cs typeface="Georgia" charset="0"/>
              </a:rPr>
            </a:br>
            <a:r>
              <a:rPr lang="en-US" sz="3000" b="1" dirty="0">
                <a:solidFill>
                  <a:schemeClr val="bg1"/>
                </a:solidFill>
                <a:latin typeface="Georgia" charset="0"/>
                <a:ea typeface="Georgia" charset="0"/>
                <a:cs typeface="Georgia" charset="0"/>
              </a:rPr>
              <a:t>Tell Your</a:t>
            </a:r>
            <a:br>
              <a:rPr lang="en-US" sz="3000" b="1" dirty="0">
                <a:solidFill>
                  <a:schemeClr val="bg1"/>
                </a:solidFill>
                <a:latin typeface="Georgia" charset="0"/>
                <a:ea typeface="Georgia" charset="0"/>
                <a:cs typeface="Georgia" charset="0"/>
              </a:rPr>
            </a:br>
            <a:r>
              <a:rPr lang="en-US" sz="3000" b="1" dirty="0">
                <a:solidFill>
                  <a:schemeClr val="bg1"/>
                </a:solidFill>
                <a:latin typeface="Georgia" charset="0"/>
                <a:ea typeface="Georgia" charset="0"/>
                <a:cs typeface="Georgia" charset="0"/>
              </a:rPr>
              <a:t>Illinois Story</a:t>
            </a:r>
          </a:p>
        </p:txBody>
      </p:sp>
      <p:sp>
        <p:nvSpPr>
          <p:cNvPr id="3" name="Subtitle 2">
            <a:extLst>
              <a:ext uri="{FF2B5EF4-FFF2-40B4-BE49-F238E27FC236}">
                <a16:creationId xmlns:a16="http://schemas.microsoft.com/office/drawing/2014/main" id="{70B06D34-F359-A148-AC7D-6349C14C4C1E}"/>
              </a:ext>
            </a:extLst>
          </p:cNvPr>
          <p:cNvSpPr>
            <a:spLocks noGrp="1"/>
          </p:cNvSpPr>
          <p:nvPr>
            <p:ph type="subTitle" idx="1" hasCustomPrompt="1"/>
          </p:nvPr>
        </p:nvSpPr>
        <p:spPr>
          <a:xfrm>
            <a:off x="4341602" y="3197594"/>
            <a:ext cx="4503461" cy="363293"/>
          </a:xfrm>
        </p:spPr>
        <p:txBody>
          <a:bodyPr>
            <a:normAutofit/>
          </a:bodyPr>
          <a:lstStyle>
            <a:lvl1pPr marL="0" indent="0" algn="l">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a:t>
            </a:r>
          </a:p>
        </p:txBody>
      </p:sp>
      <p:sp>
        <p:nvSpPr>
          <p:cNvPr id="7" name="Title 1">
            <a:extLst>
              <a:ext uri="{FF2B5EF4-FFF2-40B4-BE49-F238E27FC236}">
                <a16:creationId xmlns:a16="http://schemas.microsoft.com/office/drawing/2014/main" id="{F27150F4-4275-2249-98FF-EC09CEA97227}"/>
              </a:ext>
            </a:extLst>
          </p:cNvPr>
          <p:cNvSpPr txBox="1">
            <a:spLocks/>
          </p:cNvSpPr>
          <p:nvPr userDrawn="1"/>
        </p:nvSpPr>
        <p:spPr>
          <a:xfrm>
            <a:off x="77334" y="1059545"/>
            <a:ext cx="4565914" cy="202225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000" b="1" dirty="0">
              <a:solidFill>
                <a:schemeClr val="bg1"/>
              </a:solidFill>
              <a:latin typeface="Georgia" charset="0"/>
              <a:ea typeface="Georgia" charset="0"/>
              <a:cs typeface="Georgia" charset="0"/>
            </a:endParaRPr>
          </a:p>
        </p:txBody>
      </p:sp>
      <p:pic>
        <p:nvPicPr>
          <p:cNvPr id="11" name="Picture 10">
            <a:extLst>
              <a:ext uri="{FF2B5EF4-FFF2-40B4-BE49-F238E27FC236}">
                <a16:creationId xmlns:a16="http://schemas.microsoft.com/office/drawing/2014/main" id="{2A486312-C84F-B348-B509-F9410BA894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541" y="6169758"/>
            <a:ext cx="1843813" cy="320040"/>
          </a:xfrm>
          <a:prstGeom prst="rect">
            <a:avLst/>
          </a:prstGeom>
        </p:spPr>
      </p:pic>
    </p:spTree>
    <p:extLst>
      <p:ext uri="{BB962C8B-B14F-4D97-AF65-F5344CB8AC3E}">
        <p14:creationId xmlns:p14="http://schemas.microsoft.com/office/powerpoint/2010/main" val="254798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93AE-915A-F049-A2C0-FEDB0D0E9B0E}"/>
              </a:ext>
            </a:extLst>
          </p:cNvPr>
          <p:cNvSpPr>
            <a:spLocks noGrp="1"/>
          </p:cNvSpPr>
          <p:nvPr>
            <p:ph type="title" hasCustomPrompt="1"/>
          </p:nvPr>
        </p:nvSpPr>
        <p:spPr>
          <a:xfrm>
            <a:off x="307732" y="365127"/>
            <a:ext cx="8510954" cy="1325563"/>
          </a:xfrm>
        </p:spPr>
        <p:txBody>
          <a:bodyPr/>
          <a:lstStyle>
            <a:lvl1pPr algn="l">
              <a:defRPr/>
            </a:lvl1pPr>
          </a:lstStyle>
          <a:p>
            <a:r>
              <a:rPr lang="en-US" dirty="0"/>
              <a:t>Hello.</a:t>
            </a:r>
          </a:p>
        </p:txBody>
      </p:sp>
      <p:sp>
        <p:nvSpPr>
          <p:cNvPr id="3" name="Content Placeholder 2">
            <a:extLst>
              <a:ext uri="{FF2B5EF4-FFF2-40B4-BE49-F238E27FC236}">
                <a16:creationId xmlns:a16="http://schemas.microsoft.com/office/drawing/2014/main" id="{5AD67649-5DF2-5E4A-A865-8EFA693C8ABD}"/>
              </a:ext>
            </a:extLst>
          </p:cNvPr>
          <p:cNvSpPr>
            <a:spLocks noGrp="1"/>
          </p:cNvSpPr>
          <p:nvPr>
            <p:ph idx="1"/>
          </p:nvPr>
        </p:nvSpPr>
        <p:spPr>
          <a:xfrm>
            <a:off x="307732" y="1825625"/>
            <a:ext cx="8510954" cy="38102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D623E8-CC10-9F4A-BC8A-3C4EEEAFDAEF}"/>
              </a:ext>
            </a:extLst>
          </p:cNvPr>
          <p:cNvSpPr>
            <a:spLocks noGrp="1"/>
          </p:cNvSpPr>
          <p:nvPr>
            <p:ph type="sldNum" sz="quarter" idx="12"/>
          </p:nvPr>
        </p:nvSpPr>
        <p:spPr>
          <a:xfrm>
            <a:off x="6761285" y="6176965"/>
            <a:ext cx="2057400" cy="365125"/>
          </a:xfrm>
        </p:spPr>
        <p:txBody>
          <a:bodyPr/>
          <a:lstStyle>
            <a:lvl1pPr>
              <a:defRPr>
                <a:solidFill>
                  <a:schemeClr val="bg1"/>
                </a:solidFill>
              </a:defRPr>
            </a:lvl1pPr>
          </a:lstStyle>
          <a:p>
            <a:fld id="{AB8F9A79-7974-0540-80EB-A7A1E8E1A4A2}" type="slidenum">
              <a:rPr lang="en-US" smtClean="0"/>
              <a:pPr/>
              <a:t>‹#›</a:t>
            </a:fld>
            <a:endParaRPr lang="en-US"/>
          </a:p>
        </p:txBody>
      </p:sp>
    </p:spTree>
    <p:extLst>
      <p:ext uri="{BB962C8B-B14F-4D97-AF65-F5344CB8AC3E}">
        <p14:creationId xmlns:p14="http://schemas.microsoft.com/office/powerpoint/2010/main" val="2478233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93AE-915A-F049-A2C0-FEDB0D0E9B0E}"/>
              </a:ext>
            </a:extLst>
          </p:cNvPr>
          <p:cNvSpPr>
            <a:spLocks noGrp="1"/>
          </p:cNvSpPr>
          <p:nvPr>
            <p:ph type="title" hasCustomPrompt="1"/>
          </p:nvPr>
        </p:nvSpPr>
        <p:spPr>
          <a:xfrm>
            <a:off x="307732" y="365127"/>
            <a:ext cx="7139354" cy="1325563"/>
          </a:xfrm>
        </p:spPr>
        <p:txBody>
          <a:bodyPr/>
          <a:lstStyle>
            <a:lvl1pPr algn="l">
              <a:defRPr/>
            </a:lvl1pPr>
          </a:lstStyle>
          <a:p>
            <a:r>
              <a:rPr lang="en-US" dirty="0"/>
              <a:t>Hello.</a:t>
            </a:r>
          </a:p>
        </p:txBody>
      </p:sp>
      <p:sp>
        <p:nvSpPr>
          <p:cNvPr id="3" name="Content Placeholder 2">
            <a:extLst>
              <a:ext uri="{FF2B5EF4-FFF2-40B4-BE49-F238E27FC236}">
                <a16:creationId xmlns:a16="http://schemas.microsoft.com/office/drawing/2014/main" id="{5AD67649-5DF2-5E4A-A865-8EFA693C8ABD}"/>
              </a:ext>
            </a:extLst>
          </p:cNvPr>
          <p:cNvSpPr>
            <a:spLocks noGrp="1"/>
          </p:cNvSpPr>
          <p:nvPr>
            <p:ph idx="1"/>
          </p:nvPr>
        </p:nvSpPr>
        <p:spPr>
          <a:xfrm>
            <a:off x="307732" y="1825626"/>
            <a:ext cx="7139354" cy="4161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13788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A7E18-26D3-D245-B5EF-5DBE61B7DF27}"/>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AC8B45-21B0-ED40-A477-9F168A0DED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D076AC7-3F26-554D-98EE-581840881D27}"/>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8F9A79-7974-0540-80EB-A7A1E8E1A4A2}" type="slidenum">
              <a:rPr lang="en-US" smtClean="0"/>
              <a:t>‹#›</a:t>
            </a:fld>
            <a:endParaRPr lang="en-US"/>
          </a:p>
        </p:txBody>
      </p:sp>
    </p:spTree>
    <p:extLst>
      <p:ext uri="{BB962C8B-B14F-4D97-AF65-F5344CB8AC3E}">
        <p14:creationId xmlns:p14="http://schemas.microsoft.com/office/powerpoint/2010/main" val="3359684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685800" rtl="0" eaLnBrk="1" latinLnBrk="0" hangingPunct="1">
        <a:lnSpc>
          <a:spcPct val="90000"/>
        </a:lnSpc>
        <a:spcBef>
          <a:spcPct val="0"/>
        </a:spcBef>
        <a:buNone/>
        <a:defRPr sz="3000" b="1" kern="1200">
          <a:solidFill>
            <a:srgbClr val="E84A27"/>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13294B"/>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13294B"/>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3294B"/>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3294B"/>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3294B"/>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A7E18-26D3-D245-B5EF-5DBE61B7DF27}"/>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AC8B45-21B0-ED40-A477-9F168A0DED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D076AC7-3F26-554D-98EE-581840881D27}"/>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8F9A79-7974-0540-80EB-A7A1E8E1A4A2}" type="slidenum">
              <a:rPr lang="en-US" smtClean="0"/>
              <a:t>‹#›</a:t>
            </a:fld>
            <a:endParaRPr lang="en-US"/>
          </a:p>
        </p:txBody>
      </p:sp>
    </p:spTree>
    <p:extLst>
      <p:ext uri="{BB962C8B-B14F-4D97-AF65-F5344CB8AC3E}">
        <p14:creationId xmlns:p14="http://schemas.microsoft.com/office/powerpoint/2010/main" val="145191357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685800" rtl="0" eaLnBrk="1" latinLnBrk="0" hangingPunct="1">
        <a:lnSpc>
          <a:spcPct val="90000"/>
        </a:lnSpc>
        <a:spcBef>
          <a:spcPct val="0"/>
        </a:spcBef>
        <a:buNone/>
        <a:defRPr sz="3000" b="1" kern="1200">
          <a:solidFill>
            <a:srgbClr val="E84A27"/>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13294B"/>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13294B"/>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3294B"/>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3294B"/>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3294B"/>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eckman.illinois.edu/contact/directory/Person/mcdonag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bhalerao@illinois.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12077" y="6202137"/>
            <a:ext cx="3732112" cy="415498"/>
          </a:xfrm>
          <a:prstGeom prst="rect">
            <a:avLst/>
          </a:prstGeom>
          <a:noFill/>
        </p:spPr>
        <p:txBody>
          <a:bodyPr wrap="none" rtlCol="0">
            <a:spAutoFit/>
          </a:bodyPr>
          <a:lstStyle/>
          <a:p>
            <a:r>
              <a:rPr lang="en-US" sz="2100" b="1" dirty="0">
                <a:solidFill>
                  <a:schemeClr val="bg1"/>
                </a:solidFill>
              </a:rPr>
              <a:t>Personalized Nutrition Initiative</a:t>
            </a:r>
          </a:p>
        </p:txBody>
      </p:sp>
      <p:sp>
        <p:nvSpPr>
          <p:cNvPr id="3" name="TextBox 2">
            <a:extLst>
              <a:ext uri="{FF2B5EF4-FFF2-40B4-BE49-F238E27FC236}">
                <a16:creationId xmlns:a16="http://schemas.microsoft.com/office/drawing/2014/main" id="{04D8E746-EDAA-6041-B88E-F2D8171FF16A}"/>
              </a:ext>
            </a:extLst>
          </p:cNvPr>
          <p:cNvSpPr txBox="1"/>
          <p:nvPr/>
        </p:nvSpPr>
        <p:spPr>
          <a:xfrm>
            <a:off x="4858441" y="5978999"/>
            <a:ext cx="4202122" cy="861774"/>
          </a:xfrm>
          <a:prstGeom prst="rect">
            <a:avLst/>
          </a:prstGeom>
          <a:noFill/>
          <a:ln>
            <a:noFill/>
          </a:ln>
        </p:spPr>
        <p:txBody>
          <a:bodyPr wrap="square" rtlCol="0">
            <a:spAutoFit/>
          </a:bodyPr>
          <a:lstStyle/>
          <a:p>
            <a:pPr algn="r" defTabSz="457200"/>
            <a:r>
              <a:rPr lang="en-US" sz="1000" b="1" dirty="0">
                <a:solidFill>
                  <a:prstClr val="white"/>
                </a:solidFill>
                <a:latin typeface="Calibri" panose="020F0502020204030204"/>
              </a:rPr>
              <a:t>University of Illinois Urbana-Champaign</a:t>
            </a:r>
            <a:br>
              <a:rPr lang="en-US" sz="1000" b="1" dirty="0">
                <a:solidFill>
                  <a:prstClr val="white"/>
                </a:solidFill>
                <a:latin typeface="Calibri" panose="020F0502020204030204"/>
              </a:rPr>
            </a:br>
            <a:r>
              <a:rPr lang="en-US" sz="1000" b="1" dirty="0">
                <a:solidFill>
                  <a:prstClr val="white"/>
                </a:solidFill>
                <a:latin typeface="Calibri" panose="020F0502020204030204"/>
              </a:rPr>
              <a:t>Carl R. </a:t>
            </a:r>
            <a:r>
              <a:rPr lang="en-US" sz="1000" b="1" dirty="0" err="1">
                <a:solidFill>
                  <a:prstClr val="white"/>
                </a:solidFill>
                <a:latin typeface="Calibri" panose="020F0502020204030204"/>
              </a:rPr>
              <a:t>Woese</a:t>
            </a:r>
            <a:r>
              <a:rPr lang="en-US" sz="1000" b="1" dirty="0">
                <a:solidFill>
                  <a:prstClr val="white"/>
                </a:solidFill>
                <a:latin typeface="Calibri" panose="020F0502020204030204"/>
              </a:rPr>
              <a:t> Institute of Genomic Biology</a:t>
            </a:r>
            <a:br>
              <a:rPr lang="en-US" sz="1000" b="1" dirty="0">
                <a:solidFill>
                  <a:prstClr val="white"/>
                </a:solidFill>
                <a:latin typeface="Calibri" panose="020F0502020204030204"/>
              </a:rPr>
            </a:br>
            <a:r>
              <a:rPr lang="en-US" sz="1000" b="1" dirty="0">
                <a:solidFill>
                  <a:prstClr val="white"/>
                </a:solidFill>
                <a:latin typeface="Calibri" panose="020F0502020204030204"/>
              </a:rPr>
              <a:t>1206 West Gregory Drive | Office 3113, MC 195</a:t>
            </a:r>
            <a:br>
              <a:rPr lang="en-US" sz="1000" b="1" dirty="0">
                <a:solidFill>
                  <a:prstClr val="white"/>
                </a:solidFill>
                <a:latin typeface="Calibri" panose="020F0502020204030204"/>
              </a:rPr>
            </a:br>
            <a:r>
              <a:rPr lang="en-US" sz="1000" b="1" dirty="0">
                <a:solidFill>
                  <a:prstClr val="white"/>
                </a:solidFill>
                <a:latin typeface="Calibri" panose="020F0502020204030204"/>
              </a:rPr>
              <a:t>Urbana, IL 61801</a:t>
            </a:r>
            <a:br>
              <a:rPr lang="en-US" sz="1000" b="1" dirty="0">
                <a:solidFill>
                  <a:prstClr val="white"/>
                </a:solidFill>
                <a:latin typeface="Calibri" panose="020F0502020204030204"/>
              </a:rPr>
            </a:br>
            <a:r>
              <a:rPr lang="en-US" sz="1000" b="1" dirty="0">
                <a:solidFill>
                  <a:prstClr val="white"/>
                </a:solidFill>
                <a:latin typeface="Calibri" panose="020F0502020204030204"/>
              </a:rPr>
              <a:t>personalizednutrition@illinois.edu</a:t>
            </a:r>
            <a:r>
              <a:rPr lang="en-US" sz="1000" b="1" dirty="0">
                <a:solidFill>
                  <a:srgbClr val="FF0000"/>
                </a:solidFill>
                <a:latin typeface="Calibri" panose="020F0502020204030204"/>
              </a:rPr>
              <a:t> </a:t>
            </a:r>
          </a:p>
        </p:txBody>
      </p:sp>
      <p:sp>
        <p:nvSpPr>
          <p:cNvPr id="7" name="Rectangle 6">
            <a:extLst>
              <a:ext uri="{FF2B5EF4-FFF2-40B4-BE49-F238E27FC236}">
                <a16:creationId xmlns:a16="http://schemas.microsoft.com/office/drawing/2014/main" id="{D3A3D5AC-D424-6046-9E1F-F1F25998A52A}"/>
              </a:ext>
            </a:extLst>
          </p:cNvPr>
          <p:cNvSpPr>
            <a:spLocks noGrp="1" noChangeArrowheads="1"/>
          </p:cNvSpPr>
          <p:nvPr/>
        </p:nvSpPr>
        <p:spPr bwMode="auto">
          <a:xfrm>
            <a:off x="407017" y="450850"/>
            <a:ext cx="5978274" cy="7537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400">
                <a:solidFill>
                  <a:srgbClr val="FF8218"/>
                </a:solidFill>
                <a:latin typeface="+mj-lt"/>
                <a:ea typeface="+mj-ea"/>
                <a:cs typeface="+mj-cs"/>
              </a:defRPr>
            </a:lvl1pPr>
            <a:lvl2pPr algn="ctr" rtl="0" eaLnBrk="1" fontAlgn="base" hangingPunct="1">
              <a:spcBef>
                <a:spcPct val="0"/>
              </a:spcBef>
              <a:spcAft>
                <a:spcPct val="0"/>
              </a:spcAft>
              <a:defRPr sz="4400">
                <a:solidFill>
                  <a:schemeClr val="accent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accent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accent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accent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accent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accent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accent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accent1"/>
                </a:solidFill>
                <a:latin typeface="Arial" charset="0"/>
                <a:ea typeface="ＭＳ Ｐゴシック" charset="0"/>
                <a:cs typeface="ＭＳ Ｐゴシック" charset="0"/>
              </a:defRPr>
            </a:lvl9pPr>
          </a:lstStyle>
          <a:p>
            <a:r>
              <a:rPr lang="en-US" sz="2800" b="1" dirty="0">
                <a:solidFill>
                  <a:srgbClr val="13294B"/>
                </a:solidFill>
                <a:latin typeface="Arial" panose="020B0604020202020204" pitchFamily="34" charset="0"/>
                <a:cs typeface="Arial" panose="020B0604020202020204" pitchFamily="34" charset="0"/>
              </a:rPr>
              <a:t>Deana McDonagh</a:t>
            </a:r>
            <a:br>
              <a:rPr lang="en-US" sz="3600" dirty="0">
                <a:solidFill>
                  <a:srgbClr val="13294B"/>
                </a:solidFill>
                <a:cs typeface="Cambria"/>
              </a:rPr>
            </a:br>
            <a:r>
              <a:rPr lang="en-US" sz="1400" dirty="0">
                <a:solidFill>
                  <a:srgbClr val="E84A27"/>
                </a:solidFill>
                <a:latin typeface="Arial" panose="020B0604020202020204" pitchFamily="34" charset="0"/>
                <a:cs typeface="Arial" panose="020B0604020202020204" pitchFamily="34" charset="0"/>
              </a:rPr>
              <a:t>Professor of Industrial Design</a:t>
            </a:r>
          </a:p>
          <a:p>
            <a:r>
              <a:rPr lang="en-US" sz="1400" dirty="0">
                <a:solidFill>
                  <a:srgbClr val="E84A27"/>
                </a:solidFill>
                <a:latin typeface="Arial" panose="020B0604020202020204" pitchFamily="34" charset="0"/>
                <a:cs typeface="Arial" panose="020B0604020202020204" pitchFamily="34" charset="0"/>
              </a:rPr>
              <a:t>Director of the (dis)Ability Design Studio</a:t>
            </a:r>
          </a:p>
          <a:p>
            <a:endParaRPr lang="en-US" sz="1600" dirty="0">
              <a:solidFill>
                <a:srgbClr val="E84A27"/>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4EDEE69B-883B-B475-271E-A511333DBA26}"/>
              </a:ext>
            </a:extLst>
          </p:cNvPr>
          <p:cNvCxnSpPr>
            <a:cxnSpLocks/>
          </p:cNvCxnSpPr>
          <p:nvPr/>
        </p:nvCxnSpPr>
        <p:spPr>
          <a:xfrm>
            <a:off x="478969" y="1392487"/>
            <a:ext cx="8221543" cy="0"/>
          </a:xfrm>
          <a:prstGeom prst="line">
            <a:avLst/>
          </a:prstGeom>
          <a:ln w="19050">
            <a:solidFill>
              <a:srgbClr val="13294B"/>
            </a:solidFill>
          </a:ln>
        </p:spPr>
        <p:style>
          <a:lnRef idx="1">
            <a:schemeClr val="accent1"/>
          </a:lnRef>
          <a:fillRef idx="0">
            <a:schemeClr val="accent1"/>
          </a:fillRef>
          <a:effectRef idx="0">
            <a:schemeClr val="accent1"/>
          </a:effectRef>
          <a:fontRef idx="minor">
            <a:schemeClr val="tx1"/>
          </a:fontRef>
        </p:style>
      </p:cxnSp>
      <p:sp>
        <p:nvSpPr>
          <p:cNvPr id="9" name="Rectangle 2">
            <a:extLst>
              <a:ext uri="{FF2B5EF4-FFF2-40B4-BE49-F238E27FC236}">
                <a16:creationId xmlns:a16="http://schemas.microsoft.com/office/drawing/2014/main" id="{73B4B735-8325-A9B1-A670-C3DE4FD59121}"/>
              </a:ext>
            </a:extLst>
          </p:cNvPr>
          <p:cNvSpPr txBox="1">
            <a:spLocks noChangeArrowheads="1"/>
          </p:cNvSpPr>
          <p:nvPr/>
        </p:nvSpPr>
        <p:spPr bwMode="auto">
          <a:xfrm>
            <a:off x="3830855" y="517699"/>
            <a:ext cx="4905828" cy="7781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r"/>
            <a:r>
              <a:rPr lang="en-US" sz="1400" kern="0" dirty="0">
                <a:solidFill>
                  <a:srgbClr val="000000"/>
                </a:solidFill>
                <a:latin typeface="Arial"/>
              </a:rPr>
              <a:t>Beckman Institute for Advanced Science and Technology</a:t>
            </a:r>
          </a:p>
          <a:p>
            <a:pPr algn="r"/>
            <a:r>
              <a:rPr lang="en-US" sz="1400" kern="0" dirty="0">
                <a:solidFill>
                  <a:srgbClr val="000000"/>
                </a:solidFill>
                <a:latin typeface="Arial"/>
                <a:hlinkClick r:id="rId3"/>
              </a:rPr>
              <a:t>Affiliate Research Page</a:t>
            </a:r>
            <a:endParaRPr lang="en-US" sz="1400" dirty="0">
              <a:solidFill>
                <a:srgbClr val="000000"/>
              </a:solidFill>
              <a:latin typeface="Arial"/>
              <a:hlinkClick r:id="rId4"/>
            </a:endParaRPr>
          </a:p>
          <a:p>
            <a:pPr algn="r"/>
            <a:r>
              <a:rPr lang="en-US" sz="1400" dirty="0">
                <a:solidFill>
                  <a:srgbClr val="000000"/>
                </a:solidFill>
              </a:rPr>
              <a:t>Email: </a:t>
            </a:r>
            <a:r>
              <a:rPr lang="en-US" sz="1400" dirty="0" err="1">
                <a:solidFill>
                  <a:srgbClr val="000000"/>
                </a:solidFill>
              </a:rPr>
              <a:t>mcdonagh@illinois.edu</a:t>
            </a:r>
            <a:r>
              <a:rPr lang="en-US" sz="1400" dirty="0">
                <a:solidFill>
                  <a:srgbClr val="000000"/>
                </a:solidFill>
              </a:rPr>
              <a:t> </a:t>
            </a:r>
          </a:p>
          <a:p>
            <a:pPr algn="r"/>
            <a:r>
              <a:rPr lang="en-US" sz="1000" kern="0" dirty="0">
                <a:solidFill>
                  <a:srgbClr val="000000"/>
                </a:solidFill>
                <a:latin typeface="Arial"/>
              </a:rPr>
              <a:t>Created: April 2024</a:t>
            </a:r>
          </a:p>
        </p:txBody>
      </p:sp>
      <p:sp>
        <p:nvSpPr>
          <p:cNvPr id="10" name="Rectangle 9">
            <a:extLst>
              <a:ext uri="{FF2B5EF4-FFF2-40B4-BE49-F238E27FC236}">
                <a16:creationId xmlns:a16="http://schemas.microsoft.com/office/drawing/2014/main" id="{E95FF8EC-37EB-74C4-E6DB-9DF14E125755}"/>
              </a:ext>
            </a:extLst>
          </p:cNvPr>
          <p:cNvSpPr/>
          <p:nvPr/>
        </p:nvSpPr>
        <p:spPr>
          <a:xfrm>
            <a:off x="478969" y="1466762"/>
            <a:ext cx="8221543" cy="646331"/>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Bringing into the new product development process the voice of individuals that may be typically overlooked and underserved. Empathic design research can ensure an individuals personal lived experience and needs are reflected in design outcomes.</a:t>
            </a:r>
          </a:p>
        </p:txBody>
      </p:sp>
      <p:sp>
        <p:nvSpPr>
          <p:cNvPr id="12" name="Rectangle 11">
            <a:extLst>
              <a:ext uri="{FF2B5EF4-FFF2-40B4-BE49-F238E27FC236}">
                <a16:creationId xmlns:a16="http://schemas.microsoft.com/office/drawing/2014/main" id="{E851A3C1-6B0B-5778-7D76-2C16A71B13B4}"/>
              </a:ext>
            </a:extLst>
          </p:cNvPr>
          <p:cNvSpPr>
            <a:spLocks noGrp="1" noChangeArrowheads="1"/>
          </p:cNvSpPr>
          <p:nvPr/>
        </p:nvSpPr>
        <p:spPr bwMode="auto">
          <a:xfrm>
            <a:off x="3393184" y="2017340"/>
            <a:ext cx="5459997" cy="19585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1500" b="1" dirty="0">
                <a:solidFill>
                  <a:srgbClr val="E84A27"/>
                </a:solidFill>
                <a:latin typeface="Arial" panose="020B0604020202020204" pitchFamily="34" charset="0"/>
                <a:cs typeface="Arial" panose="020B0604020202020204" pitchFamily="34" charset="0"/>
              </a:rPr>
              <a:t>Research Interests</a:t>
            </a:r>
          </a:p>
          <a:p>
            <a:pPr marL="169863" indent="-169863"/>
            <a:r>
              <a:rPr lang="en-US" sz="1200" dirty="0">
                <a:latin typeface="Arial" panose="020B0604020202020204" pitchFamily="34" charset="0"/>
                <a:cs typeface="Arial" panose="020B0604020202020204" pitchFamily="34" charset="0"/>
              </a:rPr>
              <a:t>Designed </a:t>
            </a:r>
            <a:r>
              <a:rPr lang="en-US" sz="1200" i="1" dirty="0">
                <a:latin typeface="Arial" panose="020B0604020202020204" pitchFamily="34" charset="0"/>
                <a:cs typeface="Arial" panose="020B0604020202020204" pitchFamily="34" charset="0"/>
              </a:rPr>
              <a:t>by</a:t>
            </a:r>
            <a:r>
              <a:rPr lang="en-US" sz="1200" dirty="0">
                <a:latin typeface="Arial" panose="020B0604020202020204" pitchFamily="34" charset="0"/>
                <a:cs typeface="Arial" panose="020B0604020202020204" pitchFamily="34" charset="0"/>
              </a:rPr>
              <a:t> rather than design </a:t>
            </a:r>
            <a:r>
              <a:rPr lang="en-US" sz="1200" i="1" dirty="0">
                <a:latin typeface="Arial" panose="020B0604020202020204" pitchFamily="34" charset="0"/>
                <a:cs typeface="Arial" panose="020B0604020202020204" pitchFamily="34" charset="0"/>
              </a:rPr>
              <a:t>for </a:t>
            </a:r>
            <a:r>
              <a:rPr lang="en-US" sz="1200" dirty="0">
                <a:latin typeface="Arial" panose="020B0604020202020204" pitchFamily="34" charset="0"/>
                <a:cs typeface="Arial" panose="020B0604020202020204" pitchFamily="34" charset="0"/>
              </a:rPr>
              <a:t>new product development</a:t>
            </a:r>
          </a:p>
          <a:p>
            <a:pPr marL="169863" indent="-169863"/>
            <a:r>
              <a:rPr lang="en-US" sz="1200" dirty="0">
                <a:latin typeface="Arial" panose="020B0604020202020204" pitchFamily="34" charset="0"/>
                <a:cs typeface="Arial" panose="020B0604020202020204" pitchFamily="34" charset="0"/>
              </a:rPr>
              <a:t>Integrating the lived experience into the design process</a:t>
            </a:r>
          </a:p>
          <a:p>
            <a:pPr marL="169863" indent="-169863"/>
            <a:r>
              <a:rPr lang="en-US" sz="1200" dirty="0">
                <a:latin typeface="Arial" panose="020B0604020202020204" pitchFamily="34" charset="0"/>
                <a:cs typeface="Arial" panose="020B0604020202020204" pitchFamily="34" charset="0"/>
              </a:rPr>
              <a:t>Empathic design to ensure products, services and environments ensure the user maintains their independence, dignity and quality of life</a:t>
            </a:r>
          </a:p>
          <a:p>
            <a:pPr marL="169863" indent="-169863"/>
            <a:endParaRPr lang="en-US" sz="1200" dirty="0">
              <a:solidFill>
                <a:srgbClr val="002060"/>
              </a:solidFill>
              <a:latin typeface="Arial" panose="020B0604020202020204" pitchFamily="34" charset="0"/>
              <a:cs typeface="Arial" panose="020B0604020202020204" pitchFamily="34" charset="0"/>
            </a:endParaRPr>
          </a:p>
        </p:txBody>
      </p:sp>
      <p:sp>
        <p:nvSpPr>
          <p:cNvPr id="13" name="Rectangle 3">
            <a:extLst>
              <a:ext uri="{FF2B5EF4-FFF2-40B4-BE49-F238E27FC236}">
                <a16:creationId xmlns:a16="http://schemas.microsoft.com/office/drawing/2014/main" id="{17F3C397-E537-F5FC-22D4-30F34EA48ECB}"/>
              </a:ext>
            </a:extLst>
          </p:cNvPr>
          <p:cNvSpPr txBox="1">
            <a:spLocks noChangeArrowheads="1"/>
          </p:cNvSpPr>
          <p:nvPr/>
        </p:nvSpPr>
        <p:spPr bwMode="auto">
          <a:xfrm>
            <a:off x="3396154" y="3277541"/>
            <a:ext cx="5384213" cy="1278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r>
              <a:rPr lang="en-US" sz="1500" b="1" kern="0" dirty="0">
                <a:solidFill>
                  <a:srgbClr val="E84A27"/>
                </a:solidFill>
                <a:latin typeface="Arial"/>
                <a:cs typeface="Cambria"/>
              </a:rPr>
              <a:t>Current Projects</a:t>
            </a:r>
            <a:endParaRPr lang="en-US" sz="1200" kern="0" dirty="0">
              <a:latin typeface="Arial"/>
              <a:cs typeface="Cambria"/>
            </a:endParaRPr>
          </a:p>
          <a:p>
            <a:pPr marL="171450" indent="-171450">
              <a:spcBef>
                <a:spcPts val="300"/>
              </a:spcBef>
              <a:buFont typeface="Arial" panose="020B0604020202020204" pitchFamily="34" charset="0"/>
              <a:buChar char="•"/>
            </a:pPr>
            <a:r>
              <a:rPr lang="en-US" sz="1200" kern="0" dirty="0">
                <a:latin typeface="Arial"/>
                <a:cs typeface="Cambria"/>
              </a:rPr>
              <a:t>Wheelchair of the future (PURE) that is omnidirectional, handsfree and self-balancing</a:t>
            </a:r>
          </a:p>
          <a:p>
            <a:pPr marL="171450" indent="-171450">
              <a:spcBef>
                <a:spcPts val="300"/>
              </a:spcBef>
              <a:buFont typeface="Arial" panose="020B0604020202020204" pitchFamily="34" charset="0"/>
              <a:buChar char="•"/>
            </a:pPr>
            <a:r>
              <a:rPr lang="en-US" sz="1200" kern="0" dirty="0">
                <a:latin typeface="Arial"/>
                <a:cs typeface="Cambria"/>
              </a:rPr>
              <a:t>Aging in Place – house that is future proofed for existing and future needs</a:t>
            </a:r>
          </a:p>
          <a:p>
            <a:pPr marL="171450" indent="-171450">
              <a:spcBef>
                <a:spcPts val="300"/>
              </a:spcBef>
              <a:buFont typeface="Arial" panose="020B0604020202020204" pitchFamily="34" charset="0"/>
              <a:buChar char="•"/>
            </a:pPr>
            <a:r>
              <a:rPr lang="en-US" sz="1200" kern="0" dirty="0">
                <a:latin typeface="Arial"/>
                <a:cs typeface="Cambria"/>
              </a:rPr>
              <a:t>Reimagining surgical tools for female surgeons</a:t>
            </a:r>
          </a:p>
          <a:p>
            <a:pPr marL="171450" indent="-171450">
              <a:buFont typeface="Arial" panose="020B0604020202020204" pitchFamily="34" charset="0"/>
              <a:buChar char="•"/>
            </a:pPr>
            <a:endParaRPr lang="en-US" sz="1200" kern="0" dirty="0">
              <a:latin typeface="Arial"/>
              <a:cs typeface="Cambria"/>
            </a:endParaRPr>
          </a:p>
          <a:p>
            <a:endParaRPr lang="en-US" sz="1200" kern="0" dirty="0">
              <a:latin typeface="Arial"/>
              <a:cs typeface="Cambria"/>
            </a:endParaRPr>
          </a:p>
          <a:p>
            <a:pPr marL="285750" indent="-285750">
              <a:buFont typeface="Arial" panose="020B0604020202020204" pitchFamily="34" charset="0"/>
              <a:buChar char="•"/>
            </a:pPr>
            <a:endParaRPr lang="en-US" sz="1500" kern="0" dirty="0">
              <a:solidFill>
                <a:srgbClr val="000000"/>
              </a:solidFill>
              <a:latin typeface="Arial"/>
              <a:cs typeface="Cambria"/>
            </a:endParaRPr>
          </a:p>
        </p:txBody>
      </p:sp>
      <p:sp>
        <p:nvSpPr>
          <p:cNvPr id="15" name="Rectangle 3">
            <a:extLst>
              <a:ext uri="{FF2B5EF4-FFF2-40B4-BE49-F238E27FC236}">
                <a16:creationId xmlns:a16="http://schemas.microsoft.com/office/drawing/2014/main" id="{7C28BE08-3702-BA11-17CB-47742757EB11}"/>
              </a:ext>
            </a:extLst>
          </p:cNvPr>
          <p:cNvSpPr txBox="1">
            <a:spLocks noChangeArrowheads="1"/>
          </p:cNvSpPr>
          <p:nvPr/>
        </p:nvSpPr>
        <p:spPr bwMode="auto">
          <a:xfrm>
            <a:off x="3390128" y="4626763"/>
            <a:ext cx="5537972" cy="12788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r>
              <a:rPr lang="en-US" sz="1500" b="1" kern="0" dirty="0">
                <a:solidFill>
                  <a:srgbClr val="E84A27"/>
                </a:solidFill>
                <a:latin typeface="Arial"/>
                <a:cs typeface="Cambria"/>
              </a:rPr>
              <a:t>Interest Areas for Collaboration/Future Work</a:t>
            </a:r>
          </a:p>
          <a:p>
            <a:pPr algn="just"/>
            <a:r>
              <a:rPr lang="en-US" sz="1200" kern="0" dirty="0">
                <a:latin typeface="Arial"/>
                <a:cs typeface="Cambria"/>
              </a:rPr>
              <a:t>Dr. McDonagh is interested in collaborating with experts that can transform the bathroom and kitchen into responsive entities that capture important biodata to support more customized nutrition, can alert the individual (or </a:t>
            </a:r>
            <a:r>
              <a:rPr lang="en-US" sz="1200" kern="0" dirty="0" err="1">
                <a:latin typeface="Arial"/>
                <a:cs typeface="Cambria"/>
              </a:rPr>
              <a:t>carers</a:t>
            </a:r>
            <a:r>
              <a:rPr lang="en-US" sz="1200" kern="0" dirty="0">
                <a:latin typeface="Arial"/>
                <a:cs typeface="Cambria"/>
              </a:rPr>
              <a:t>) to potential health issues (preventatively) and scan the body to help identify any changes in skin (areas that cannot be easily monitored).</a:t>
            </a:r>
          </a:p>
        </p:txBody>
      </p:sp>
      <p:sp>
        <p:nvSpPr>
          <p:cNvPr id="16" name="Rectangle 3">
            <a:extLst>
              <a:ext uri="{FF2B5EF4-FFF2-40B4-BE49-F238E27FC236}">
                <a16:creationId xmlns:a16="http://schemas.microsoft.com/office/drawing/2014/main" id="{0E048245-200E-CC4B-684D-FF039D98A453}"/>
              </a:ext>
            </a:extLst>
          </p:cNvPr>
          <p:cNvSpPr txBox="1">
            <a:spLocks noChangeArrowheads="1"/>
          </p:cNvSpPr>
          <p:nvPr/>
        </p:nvSpPr>
        <p:spPr bwMode="auto">
          <a:xfrm>
            <a:off x="440869" y="4704768"/>
            <a:ext cx="2955285" cy="12008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r>
              <a:rPr lang="en-US" sz="1500" b="1" kern="0" dirty="0">
                <a:solidFill>
                  <a:srgbClr val="E84A27"/>
                </a:solidFill>
                <a:latin typeface="Arial"/>
                <a:cs typeface="Cambria"/>
              </a:rPr>
              <a:t>Keywords</a:t>
            </a:r>
            <a:r>
              <a:rPr lang="en-US" sz="1500" b="1" kern="0" dirty="0">
                <a:solidFill>
                  <a:srgbClr val="000000"/>
                </a:solidFill>
                <a:latin typeface="Arial"/>
                <a:cs typeface="Cambria"/>
              </a:rPr>
              <a:t> </a:t>
            </a:r>
          </a:p>
          <a:p>
            <a:r>
              <a:rPr lang="en-US" sz="1200" kern="0" dirty="0">
                <a:solidFill>
                  <a:srgbClr val="000000"/>
                </a:solidFill>
                <a:latin typeface="Arial"/>
                <a:cs typeface="Cambria"/>
              </a:rPr>
              <a:t>Empathy, empathic modeling, aging in place, new product development, innovation, industrial design, design research, destigmatizing disability</a:t>
            </a:r>
            <a:endParaRPr lang="en-US" sz="1050" kern="0" dirty="0">
              <a:latin typeface="Arial"/>
              <a:cs typeface="Cambria"/>
            </a:endParaRPr>
          </a:p>
        </p:txBody>
      </p:sp>
      <p:pic>
        <p:nvPicPr>
          <p:cNvPr id="4" name="Picture 3" descr="A person sitting on a toilet&#10;&#10;Description automatically generated">
            <a:extLst>
              <a:ext uri="{FF2B5EF4-FFF2-40B4-BE49-F238E27FC236}">
                <a16:creationId xmlns:a16="http://schemas.microsoft.com/office/drawing/2014/main" id="{B1D35591-A28A-8D52-3831-2619BB760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077" y="2261223"/>
            <a:ext cx="2434948" cy="2274018"/>
          </a:xfrm>
          <a:prstGeom prst="rect">
            <a:avLst/>
          </a:prstGeom>
        </p:spPr>
      </p:pic>
    </p:spTree>
    <p:extLst>
      <p:ext uri="{BB962C8B-B14F-4D97-AF65-F5344CB8AC3E}">
        <p14:creationId xmlns:p14="http://schemas.microsoft.com/office/powerpoint/2010/main" val="14349249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on_2019" id="{C14FE098-71AC-8A48-9FAA-06A9A0B97D52}" vid="{68DEB614-E15B-8543-916E-C2101591DEAF}"/>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on_2019" id="{C14FE098-71AC-8A48-9FAA-06A9A0B97D52}" vid="{68DEB614-E15B-8543-916E-C2101591DEA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7261</TotalTime>
  <Words>283</Words>
  <Application>Microsoft Macintosh PowerPoint</Application>
  <PresentationFormat>On-screen Show (4:3)</PresentationFormat>
  <Paragraphs>23</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Calibri</vt:lpstr>
      <vt:lpstr>Cambria</vt:lpstr>
      <vt:lpstr>Georgia</vt:lpstr>
      <vt:lpstr>Custom Design</vt:lpstr>
      <vt:lpstr>1_Custom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Personalized Nutrition Meeting</dc:title>
  <dc:creator>Donovan, Sharon M</dc:creator>
  <cp:lastModifiedBy>Keck, Anna S</cp:lastModifiedBy>
  <cp:revision>443</cp:revision>
  <dcterms:created xsi:type="dcterms:W3CDTF">2020-09-14T01:23:32Z</dcterms:created>
  <dcterms:modified xsi:type="dcterms:W3CDTF">2024-04-17T20:08:20Z</dcterms:modified>
</cp:coreProperties>
</file>